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263641C4-3A55-436C-98CB-2D7B17B68B55}">
          <p14:sldIdLst>
            <p14:sldId id="256"/>
            <p14:sldId id="257"/>
            <p14:sldId id="25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</p14:sldIdLst>
        </p14:section>
        <p14:section name="Sekcja bez tytułu" id="{1E0FB385-EACF-4695-B149-DA9EFCDC536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87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A50EA-05BF-4364-B614-7210D1186E1B}" type="datetimeFigureOut">
              <a:rPr lang="pl-PL" smtClean="0"/>
              <a:t>2019-01-18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865B63-23B5-42B7-BD8D-C6589F8D48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5878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10583-F65F-445F-B9AB-5EA2C482DAE3}" type="datetime1">
              <a:rPr lang="pl-PL" smtClean="0"/>
              <a:t>2019-01-18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8291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185E7-AB9E-4672-AF86-00EEA1FF00C4}" type="datetime1">
              <a:rPr lang="pl-PL" smtClean="0"/>
              <a:t>2019-01-18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7262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5ADA7-6A76-441C-BB86-07B3155A04BC}" type="datetime1">
              <a:rPr lang="pl-PL" smtClean="0"/>
              <a:t>2019-01-18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1801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971550"/>
            <a:ext cx="10515600" cy="920750"/>
          </a:xfrm>
        </p:spPr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92300"/>
            <a:ext cx="10515600" cy="3911600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FD251-CC29-4E00-A8CA-EC4E6D0EEC81}" type="datetime1">
              <a:rPr lang="pl-PL" smtClean="0"/>
              <a:t>2019-01-18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0821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94E96-CE54-4C1F-82CF-7FE8D18F13E6}" type="datetime1">
              <a:rPr lang="pl-PL" smtClean="0"/>
              <a:t>2019-01-18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2461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838200"/>
            <a:ext cx="10515600" cy="1150144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2051049"/>
            <a:ext cx="5181600" cy="3708401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2051049"/>
            <a:ext cx="5181600" cy="370840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B770F-3EB2-4269-B9F1-D07572D90072}" type="datetime1">
              <a:rPr lang="pl-PL" smtClean="0"/>
              <a:t>2019-01-18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34965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C3596-4C0A-4309-AD47-FBFED13B1F1F}" type="datetime1">
              <a:rPr lang="pl-PL" smtClean="0"/>
              <a:t>2019-01-18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9340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89217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E1965-FF4D-4F17-A414-6FDF806E8CA9}" type="datetime1">
              <a:rPr lang="pl-PL" smtClean="0"/>
              <a:t>2019-01-18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91745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1D1D-0B71-43B0-90FA-CFD2CFBD708A}" type="datetime1">
              <a:rPr lang="pl-PL" smtClean="0"/>
              <a:t>2019-01-18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2183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574D4-08A8-4CC1-A0DA-A4438ABF6DDF}" type="datetime1">
              <a:rPr lang="pl-PL" smtClean="0"/>
              <a:t>2019-01-18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4878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31BB3-DC04-46DA-BD33-E1C163A6F9A3}" type="datetime1">
              <a:rPr lang="pl-PL" smtClean="0"/>
              <a:t>2019-01-18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1139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21120" y="1244600"/>
            <a:ext cx="10515600" cy="12363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2552700"/>
            <a:ext cx="10515600" cy="3262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328C7-48B8-4023-B4A8-F0D502C76B41}" type="datetime1">
              <a:rPr lang="pl-PL" smtClean="0"/>
              <a:t>2019-01-18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19D6C17F-A700-420D-82B8-F5D45A62B12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49EB5BF8-DF56-4F9A-B053-ADE174D905F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  <p:sp>
        <p:nvSpPr>
          <p:cNvPr id="9" name="Tytuł 1">
            <a:extLst>
              <a:ext uri="{FF2B5EF4-FFF2-40B4-BE49-F238E27FC236}">
                <a16:creationId xmlns:a16="http://schemas.microsoft.com/office/drawing/2014/main" xmlns="" id="{1499EC8B-24FF-47F4-8CBF-0E98764D1FA2}"/>
              </a:ext>
            </a:extLst>
          </p:cNvPr>
          <p:cNvSpPr txBox="1">
            <a:spLocks/>
          </p:cNvSpPr>
          <p:nvPr userDrawn="1"/>
        </p:nvSpPr>
        <p:spPr>
          <a:xfrm>
            <a:off x="838200" y="0"/>
            <a:ext cx="10481441" cy="111409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000"/>
              <a:t/>
            </a:r>
            <a:br>
              <a:rPr lang="pl-PL" sz="1000"/>
            </a:br>
            <a:r>
              <a:rPr lang="pl-PL" sz="1000"/>
              <a:t/>
            </a:r>
            <a:br>
              <a:rPr lang="pl-PL" sz="1000"/>
            </a:br>
            <a:r>
              <a:rPr lang="pl-PL" sz="1000"/>
              <a:t/>
            </a:r>
            <a:br>
              <a:rPr lang="pl-PL" sz="1000"/>
            </a:br>
            <a:r>
              <a:rPr lang="pl-PL" sz="1000"/>
              <a:t/>
            </a:r>
            <a:br>
              <a:rPr lang="pl-PL" sz="1000"/>
            </a:br>
            <a:r>
              <a:rPr lang="pl-PL" sz="1000"/>
              <a:t/>
            </a:r>
            <a:br>
              <a:rPr lang="pl-PL" sz="1000"/>
            </a:br>
            <a:r>
              <a:rPr lang="pl-PL" sz="1000"/>
              <a:t/>
            </a:r>
            <a:br>
              <a:rPr lang="pl-PL" sz="1000"/>
            </a:br>
            <a:r>
              <a:rPr lang="pl-PL" sz="1200" i="1"/>
              <a:t>DOSKONALENIE TRENERÓW WSPOMAGANIA OŚWIATY  </a:t>
            </a:r>
            <a:r>
              <a:rPr lang="pl-PL" sz="1200"/>
              <a:t>POWR.02.10.00-00-7015/17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1278049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3999" y="1999462"/>
            <a:ext cx="9144000" cy="3372644"/>
          </a:xfrm>
        </p:spPr>
        <p:txBody>
          <a:bodyPr>
            <a:normAutofit fontScale="90000"/>
          </a:bodyPr>
          <a:lstStyle/>
          <a:p>
            <a:r>
              <a:rPr lang="pl-PL" b="1" dirty="0"/>
              <a:t>Instrukcja wykorzystania oprogramowania „</a:t>
            </a:r>
            <a:r>
              <a:rPr lang="pl-PL" b="1" dirty="0" err="1"/>
              <a:t>Forms</a:t>
            </a:r>
            <a:r>
              <a:rPr lang="pl-PL" b="1" dirty="0"/>
              <a:t>” wchodzącego w skład pakietu usług chmury cyfrowej 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>Office </a:t>
            </a:r>
            <a:r>
              <a:rPr lang="pl-PL" b="1" dirty="0" smtClean="0"/>
              <a:t>365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10154487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Zakładka „odpowiedzi</a:t>
            </a:r>
            <a:r>
              <a:rPr lang="pl-PL" b="1" dirty="0"/>
              <a:t>”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pl-PL" dirty="0"/>
              <a:t>Zakładka „odpowiedzi umożliwia:</a:t>
            </a:r>
          </a:p>
          <a:p>
            <a:pPr lvl="0">
              <a:lnSpc>
                <a:spcPct val="120000"/>
              </a:lnSpc>
            </a:pPr>
            <a:r>
              <a:rPr lang="pl-PL" dirty="0"/>
              <a:t>edytowanie arkusza Excel z wynikami testu,</a:t>
            </a:r>
          </a:p>
          <a:p>
            <a:pPr lvl="0">
              <a:lnSpc>
                <a:spcPct val="120000"/>
              </a:lnSpc>
            </a:pPr>
            <a:r>
              <a:rPr lang="pl-PL" dirty="0"/>
              <a:t>obejrzenie poszczególnych odpowiedzi,</a:t>
            </a:r>
          </a:p>
          <a:p>
            <a:pPr>
              <a:lnSpc>
                <a:spcPct val="120000"/>
              </a:lnSpc>
            </a:pPr>
            <a:r>
              <a:rPr lang="pl-PL" dirty="0"/>
              <a:t>uzyskanie interpretacji graficznej odpowiedzi na poszczególne </a:t>
            </a:r>
            <a:r>
              <a:rPr lang="pl-PL" dirty="0" smtClean="0"/>
              <a:t>pytania.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018467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Zakładka „odpowiedzi</a:t>
            </a:r>
            <a:r>
              <a:rPr lang="pl-PL" b="1" dirty="0"/>
              <a:t>”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 descr="Obraz zawierający zrzut ekranu&#10;&#10;Opis wygenerowany przy bardzo wysokim poziomie pewności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007" y="2119099"/>
            <a:ext cx="7245985" cy="34580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489164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Udostępnianie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pl-PL" dirty="0"/>
              <a:t>Istotą działania testu jest jego udostępnienie. Funkcja ta </a:t>
            </a:r>
            <a:r>
              <a:rPr lang="pl-PL" dirty="0" smtClean="0"/>
              <a:t>umożliwia:</a:t>
            </a:r>
          </a:p>
          <a:p>
            <a:pPr lvl="0">
              <a:lnSpc>
                <a:spcPct val="120000"/>
              </a:lnSpc>
            </a:pPr>
            <a:r>
              <a:rPr lang="pl-PL" dirty="0"/>
              <a:t>wygenerowanie linku dla osób wypełniających </a:t>
            </a:r>
            <a:r>
              <a:rPr lang="pl-PL" dirty="0" smtClean="0"/>
              <a:t>test,</a:t>
            </a:r>
            <a:endParaRPr lang="pl-PL" dirty="0"/>
          </a:p>
          <a:p>
            <a:pPr>
              <a:lnSpc>
                <a:spcPct val="120000"/>
              </a:lnSpc>
            </a:pPr>
            <a:r>
              <a:rPr lang="pl-PL" dirty="0"/>
              <a:t>wygenerowanie kodu QR</a:t>
            </a:r>
            <a:r>
              <a:rPr lang="pl-PL" dirty="0" smtClean="0"/>
              <a:t>,</a:t>
            </a:r>
          </a:p>
          <a:p>
            <a:pPr>
              <a:lnSpc>
                <a:spcPct val="120000"/>
              </a:lnSpc>
            </a:pPr>
            <a:r>
              <a:rPr lang="pl-PL" dirty="0"/>
              <a:t>wygenerowanie kodu do osadzenia testu w innym programie, np. w programie </a:t>
            </a:r>
            <a:r>
              <a:rPr lang="pl-PL" dirty="0" err="1" smtClean="0"/>
              <a:t>Sway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50036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Udostępnianie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 descr="Obraz zawierający zrzut ekranu&#10;&#10;Opis wygenerowany przy bardzo wysokim poziomie pewności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122" y="1948697"/>
            <a:ext cx="2865756" cy="37837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996113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92300"/>
            <a:ext cx="5048250" cy="3911600"/>
          </a:xfrm>
        </p:spPr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pl-PL" dirty="0"/>
              <a:t>Test może być dostępny na dowolnym sprzęcie mobilnym. Dla potrzeb rozwiązywania testów przez uczniów można wykorzystać ich smartfony</a:t>
            </a:r>
            <a:r>
              <a:rPr lang="pl-PL" b="1" dirty="0"/>
              <a:t> </a:t>
            </a:r>
            <a:endParaRPr lang="pl-PL" dirty="0"/>
          </a:p>
          <a:p>
            <a:pPr>
              <a:lnSpc>
                <a:spcPct val="120000"/>
              </a:lnSpc>
            </a:pP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 descr="Obraz zawierający ptak, zwierzę&#10;&#10;Opis wygenerowany przy wysokim poziomie pewności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300" y="1183021"/>
            <a:ext cx="2786063" cy="446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503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08B268EA-0372-4F13-8D56-A9B6B3AF8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5089" y="1314450"/>
            <a:ext cx="8994844" cy="4489450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pl-PL" u="sng" dirty="0"/>
              <a:t>Program </a:t>
            </a:r>
            <a:r>
              <a:rPr lang="pl-PL" u="sng" dirty="0" err="1"/>
              <a:t>Forms</a:t>
            </a:r>
            <a:r>
              <a:rPr lang="pl-PL" u="sng" dirty="0"/>
              <a:t> daje możliwość</a:t>
            </a:r>
            <a:r>
              <a:rPr lang="pl-PL" dirty="0"/>
              <a:t>:</a:t>
            </a:r>
            <a:endParaRPr lang="pl-PL" sz="2400" dirty="0"/>
          </a:p>
          <a:p>
            <a:pPr lvl="0">
              <a:lnSpc>
                <a:spcPct val="120000"/>
              </a:lnSpc>
            </a:pPr>
            <a:r>
              <a:rPr lang="pl-PL" dirty="0"/>
              <a:t>zaprojektowania interaktywnego formularza ankiety lub testu,</a:t>
            </a:r>
            <a:endParaRPr lang="pl-PL" sz="2400" dirty="0"/>
          </a:p>
          <a:p>
            <a:pPr lvl="0">
              <a:lnSpc>
                <a:spcPct val="120000"/>
              </a:lnSpc>
            </a:pPr>
            <a:r>
              <a:rPr lang="pl-PL" dirty="0"/>
              <a:t>opublikowanie w/w dokumentów,</a:t>
            </a:r>
            <a:endParaRPr lang="pl-PL" sz="2400" dirty="0"/>
          </a:p>
          <a:p>
            <a:pPr lvl="0">
              <a:lnSpc>
                <a:spcPct val="120000"/>
              </a:lnSpc>
            </a:pPr>
            <a:r>
              <a:rPr lang="pl-PL" dirty="0"/>
              <a:t>udostępnienie testów lub formularz dowolnym osobom </a:t>
            </a:r>
            <a:r>
              <a:rPr lang="pl-PL" dirty="0" smtClean="0"/>
              <a:t>poprzez:</a:t>
            </a:r>
            <a:endParaRPr lang="pl-PL" sz="2400" dirty="0"/>
          </a:p>
          <a:p>
            <a:pPr lvl="1">
              <a:lnSpc>
                <a:spcPct val="120000"/>
              </a:lnSpc>
            </a:pPr>
            <a:r>
              <a:rPr lang="pl-PL" dirty="0"/>
              <a:t>przekazanie lub wysłanie linku na </a:t>
            </a:r>
            <a:r>
              <a:rPr lang="pl-PL" dirty="0" smtClean="0"/>
              <a:t>pocztę,</a:t>
            </a:r>
            <a:endParaRPr lang="pl-PL" sz="2000" dirty="0"/>
          </a:p>
          <a:p>
            <a:pPr lvl="1">
              <a:lnSpc>
                <a:spcPct val="120000"/>
              </a:lnSpc>
            </a:pPr>
            <a:r>
              <a:rPr lang="pl-PL" dirty="0"/>
              <a:t>utworzenie kodów QR.</a:t>
            </a:r>
            <a:endParaRPr lang="pl-PL" b="1" dirty="0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xmlns="" id="{757C26D0-45E3-4BEF-A807-AC051194D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21661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Ekran </a:t>
            </a:r>
            <a:r>
              <a:rPr lang="pl-PL" dirty="0" smtClean="0"/>
              <a:t>powitalny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pl-PL" dirty="0"/>
              <a:t>Ekran powitalny umożliwia:</a:t>
            </a:r>
          </a:p>
          <a:p>
            <a:pPr lvl="0">
              <a:lnSpc>
                <a:spcPct val="120000"/>
              </a:lnSpc>
            </a:pPr>
            <a:r>
              <a:rPr lang="pl-PL" dirty="0"/>
              <a:t>utworzenie nowego formularza ankiety,</a:t>
            </a:r>
          </a:p>
          <a:p>
            <a:pPr lvl="0">
              <a:lnSpc>
                <a:spcPct val="120000"/>
              </a:lnSpc>
            </a:pPr>
            <a:r>
              <a:rPr lang="pl-PL" dirty="0"/>
              <a:t>utworzenie nowego testu,</a:t>
            </a:r>
          </a:p>
          <a:p>
            <a:pPr>
              <a:lnSpc>
                <a:spcPct val="120000"/>
              </a:lnSpc>
            </a:pPr>
            <a:r>
              <a:rPr lang="pl-PL" dirty="0"/>
              <a:t>otworzenie wcześniej przygotowanego formularza lub testu.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8172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Ekran </a:t>
            </a:r>
            <a:r>
              <a:rPr lang="pl-PL" dirty="0" smtClean="0"/>
              <a:t>powitalny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7" name="Obraz 6" descr="Obraz zawierający zrzut ekranu&#10;&#10;Opis wygenerowany przy bardzo wysokim poziomie pewności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117" y="2473378"/>
            <a:ext cx="6817765" cy="29932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41983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Edytor testu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pl-PL" dirty="0"/>
              <a:t>Po wybraniu istniejącego lub otworzeniu nowego testu otwiera się edytor testów (zakładka Pytania), który umożliwia:</a:t>
            </a:r>
          </a:p>
          <a:p>
            <a:pPr lvl="0">
              <a:lnSpc>
                <a:spcPct val="120000"/>
              </a:lnSpc>
            </a:pPr>
            <a:r>
              <a:rPr lang="pl-PL" dirty="0"/>
              <a:t>nadanie </a:t>
            </a:r>
            <a:r>
              <a:rPr lang="pl-PL" dirty="0" smtClean="0"/>
              <a:t>tytułu,</a:t>
            </a:r>
            <a:endParaRPr lang="pl-PL" dirty="0"/>
          </a:p>
          <a:p>
            <a:pPr>
              <a:lnSpc>
                <a:spcPct val="120000"/>
              </a:lnSpc>
            </a:pPr>
            <a:r>
              <a:rPr lang="pl-PL" dirty="0"/>
              <a:t>opracowanie </a:t>
            </a:r>
            <a:r>
              <a:rPr lang="pl-PL" dirty="0" smtClean="0"/>
              <a:t>opisu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 descr="Obraz zawierający zrzut ekranu&#10;&#10;Opis wygenerowany przy bardzo wysokim poziomie pewności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248"/>
          <a:stretch/>
        </p:blipFill>
        <p:spPr>
          <a:xfrm>
            <a:off x="4038599" y="3729031"/>
            <a:ext cx="7061779" cy="17716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Symbol zastępczy zawartości 2"/>
          <p:cNvSpPr txBox="1">
            <a:spLocks/>
          </p:cNvSpPr>
          <p:nvPr/>
        </p:nvSpPr>
        <p:spPr>
          <a:xfrm>
            <a:off x="1076326" y="4210053"/>
            <a:ext cx="3638549" cy="391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pl-PL" dirty="0" smtClean="0"/>
              <a:t>testu dla osoby wypełniającej test.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76714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Edytor testu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20000"/>
              </a:lnSpc>
            </a:pPr>
            <a:r>
              <a:rPr lang="pl-PL" dirty="0"/>
              <a:t>dodanie i wybranie typu pytania </a:t>
            </a:r>
            <a:endParaRPr lang="pl-PL" sz="2400" dirty="0"/>
          </a:p>
          <a:p>
            <a:pPr lvl="1">
              <a:lnSpc>
                <a:spcPct val="120000"/>
              </a:lnSpc>
            </a:pPr>
            <a:r>
              <a:rPr lang="pl-PL" dirty="0"/>
              <a:t>z jedną lub wieloma prawidłowymi </a:t>
            </a:r>
            <a:r>
              <a:rPr lang="pl-PL" dirty="0" smtClean="0"/>
              <a:t>odpowiedziami,</a:t>
            </a:r>
            <a:endParaRPr lang="pl-PL" sz="2000" dirty="0"/>
          </a:p>
          <a:p>
            <a:pPr lvl="1">
              <a:lnSpc>
                <a:spcPct val="120000"/>
              </a:lnSpc>
            </a:pPr>
            <a:r>
              <a:rPr lang="pl-PL" dirty="0"/>
              <a:t>typu „krótka odpowiedź</a:t>
            </a:r>
            <a:r>
              <a:rPr lang="pl-PL" dirty="0" smtClean="0"/>
              <a:t>”,</a:t>
            </a:r>
            <a:endParaRPr lang="pl-PL" sz="2000" dirty="0"/>
          </a:p>
          <a:p>
            <a:pPr lvl="1">
              <a:lnSpc>
                <a:spcPct val="120000"/>
              </a:lnSpc>
            </a:pPr>
            <a:r>
              <a:rPr lang="pl-PL" dirty="0"/>
              <a:t>o ocenę w projektowanej </a:t>
            </a:r>
            <a:r>
              <a:rPr lang="pl-PL" dirty="0" smtClean="0"/>
              <a:t>skali,</a:t>
            </a:r>
            <a:endParaRPr lang="pl-PL" sz="2000" dirty="0"/>
          </a:p>
          <a:p>
            <a:pPr lvl="1">
              <a:lnSpc>
                <a:spcPct val="120000"/>
              </a:lnSpc>
            </a:pPr>
            <a:r>
              <a:rPr lang="pl-PL" dirty="0"/>
              <a:t>o </a:t>
            </a:r>
            <a:r>
              <a:rPr lang="pl-PL" dirty="0" smtClean="0"/>
              <a:t>datę.</a:t>
            </a:r>
            <a:endParaRPr lang="pl-PL" sz="2000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48630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Edytor testu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 descr="Obraz zawierający zrzut ekranu&#10;&#10;Opis wygenerowany przy bardzo wysokim poziomie pewności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27"/>
          <a:stretch/>
        </p:blipFill>
        <p:spPr bwMode="auto">
          <a:xfrm>
            <a:off x="1746338" y="2813050"/>
            <a:ext cx="8699323" cy="27085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3650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Edytor testu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pl-PL" dirty="0"/>
              <a:t>Aby </a:t>
            </a:r>
            <a:r>
              <a:rPr lang="pl-PL" dirty="0" smtClean="0"/>
              <a:t>zaprojektować </a:t>
            </a:r>
            <a:r>
              <a:rPr lang="pl-PL" dirty="0"/>
              <a:t>pytanie typu „Wybór” należy:</a:t>
            </a:r>
          </a:p>
          <a:p>
            <a:pPr lvl="0">
              <a:lnSpc>
                <a:spcPct val="120000"/>
              </a:lnSpc>
            </a:pPr>
            <a:r>
              <a:rPr lang="pl-PL" dirty="0"/>
              <a:t>podać treść </a:t>
            </a:r>
            <a:r>
              <a:rPr lang="pl-PL" dirty="0" smtClean="0"/>
              <a:t>pytania,</a:t>
            </a:r>
            <a:endParaRPr lang="pl-PL" dirty="0"/>
          </a:p>
          <a:p>
            <a:pPr lvl="0">
              <a:lnSpc>
                <a:spcPct val="120000"/>
              </a:lnSpc>
            </a:pPr>
            <a:r>
              <a:rPr lang="pl-PL" dirty="0"/>
              <a:t>alternatywnie dodać ilustrację graficzną lub film do pytania,</a:t>
            </a:r>
          </a:p>
          <a:p>
            <a:pPr lvl="0">
              <a:lnSpc>
                <a:spcPct val="120000"/>
              </a:lnSpc>
            </a:pPr>
            <a:r>
              <a:rPr lang="pl-PL" dirty="0"/>
              <a:t>podać alternatywne odpowiedzi w dowolnej liczbie (Dodaj opcję</a:t>
            </a:r>
            <a:r>
              <a:rPr lang="pl-PL" dirty="0" smtClean="0"/>
              <a:t>”),</a:t>
            </a:r>
            <a:endParaRPr lang="pl-PL" dirty="0"/>
          </a:p>
          <a:p>
            <a:pPr lvl="0">
              <a:lnSpc>
                <a:spcPct val="120000"/>
              </a:lnSpc>
            </a:pPr>
            <a:r>
              <a:rPr lang="pl-PL" dirty="0"/>
              <a:t>zaznaczyć prawidłową odpowiedź,</a:t>
            </a:r>
          </a:p>
          <a:p>
            <a:pPr>
              <a:lnSpc>
                <a:spcPct val="120000"/>
              </a:lnSpc>
            </a:pPr>
            <a:r>
              <a:rPr lang="pl-PL" dirty="0"/>
              <a:t>zaznaczyć opcję „Wiele odpowiedzi” jeżeli pytanie zawiera więcej niż jedną prawidłową </a:t>
            </a:r>
            <a:r>
              <a:rPr lang="pl-PL" dirty="0" smtClean="0"/>
              <a:t>odpowiedź.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050461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Edytor testu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 descr="Obraz zawierający zrzut ekranu&#10;&#10;Opis wygenerowany przy bardzo wysokim poziomie pewności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253" y="2651441"/>
            <a:ext cx="6209494" cy="29635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52698924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2385</TotalTime>
  <Words>275</Words>
  <Application>Microsoft Office PowerPoint</Application>
  <PresentationFormat>Panoramiczny</PresentationFormat>
  <Paragraphs>46</Paragraphs>
  <Slides>14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Motyw pakietu Office</vt:lpstr>
      <vt:lpstr>Instrukcja wykorzystania oprogramowania „Forms” wchodzącego w skład pakietu usług chmury cyfrowej  Office 365</vt:lpstr>
      <vt:lpstr>Prezentacja programu PowerPoint</vt:lpstr>
      <vt:lpstr>Ekran powitalny</vt:lpstr>
      <vt:lpstr>Ekran powitalny</vt:lpstr>
      <vt:lpstr>Edytor testu</vt:lpstr>
      <vt:lpstr>Edytor testu</vt:lpstr>
      <vt:lpstr>Edytor testu</vt:lpstr>
      <vt:lpstr>Edytor testu</vt:lpstr>
      <vt:lpstr>Edytor testu</vt:lpstr>
      <vt:lpstr>Zakładka „odpowiedzi”</vt:lpstr>
      <vt:lpstr>Zakładka „odpowiedzi”</vt:lpstr>
      <vt:lpstr>Udostępnianie</vt:lpstr>
      <vt:lpstr>Udostępnianie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Maria Okońska</dc:creator>
  <cp:lastModifiedBy>kurs</cp:lastModifiedBy>
  <cp:revision>69</cp:revision>
  <dcterms:created xsi:type="dcterms:W3CDTF">2018-12-02T13:14:09Z</dcterms:created>
  <dcterms:modified xsi:type="dcterms:W3CDTF">2019-01-18T10:42:36Z</dcterms:modified>
</cp:coreProperties>
</file>